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5" r:id="rId3"/>
    <p:sldId id="257" r:id="rId4"/>
    <p:sldId id="258" r:id="rId5"/>
    <p:sldId id="259" r:id="rId6"/>
    <p:sldId id="267" r:id="rId7"/>
    <p:sldId id="262" r:id="rId8"/>
    <p:sldId id="260" r:id="rId9"/>
    <p:sldId id="263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b="1" dirty="0"/>
              <a:t>僑光網路教學系統</a:t>
            </a:r>
            <a:r>
              <a:rPr lang="en-US" altLang="zh-TW" sz="6000" b="1" dirty="0"/>
              <a:t/>
            </a:r>
            <a:br>
              <a:rPr lang="en-US" altLang="zh-TW" sz="6000" b="1" dirty="0"/>
            </a:br>
            <a:r>
              <a:rPr lang="zh-TW" altLang="en-US" sz="6000" b="1" dirty="0"/>
              <a:t>操作步驟</a:t>
            </a:r>
          </a:p>
        </p:txBody>
      </p:sp>
    </p:spTree>
    <p:extLst>
      <p:ext uri="{BB962C8B-B14F-4D97-AF65-F5344CB8AC3E}">
        <p14:creationId xmlns:p14="http://schemas.microsoft.com/office/powerpoint/2010/main" val="326254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000" b="1" dirty="0"/>
              <a:t>步驟八：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上課方式三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242440" y="227432"/>
            <a:ext cx="70070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</a:rPr>
              <a:t>學習互動區功能三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  <a:sym typeface="Wingdings" panose="05000000000000000000" pitchFamily="2" charset="2"/>
              </a:rPr>
              <a:t>：</a:t>
            </a:r>
            <a:r>
              <a:rPr lang="en-US" altLang="zh-TW" sz="2800" b="1" dirty="0">
                <a:solidFill>
                  <a:srgbClr val="40BAD2"/>
                </a:solidFill>
                <a:latin typeface="+mj-ea"/>
                <a:sym typeface="Wingdings" panose="05000000000000000000" pitchFamily="2" charset="2"/>
              </a:rPr>
              <a:t>(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  <a:sym typeface="Wingdings" panose="05000000000000000000" pitchFamily="2" charset="2"/>
              </a:rPr>
              <a:t>不一定用到</a:t>
            </a:r>
            <a:r>
              <a:rPr lang="en-US" altLang="zh-TW" sz="2800" b="1" dirty="0">
                <a:solidFill>
                  <a:srgbClr val="40BAD2"/>
                </a:solidFill>
                <a:latin typeface="+mj-ea"/>
                <a:sym typeface="Wingdings" panose="05000000000000000000" pitchFamily="2" charset="2"/>
              </a:rPr>
              <a:t>)</a:t>
            </a:r>
            <a:endParaRPr lang="en-US" altLang="zh-TW" sz="2800" b="1" dirty="0">
              <a:solidFill>
                <a:srgbClr val="40BAD2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線上討論，老師可以視情況</a:t>
            </a:r>
            <a:r>
              <a:rPr lang="zh-TW" altLang="en-US" sz="2800" b="1">
                <a:solidFill>
                  <a:srgbClr val="40BAD2"/>
                </a:solidFill>
                <a:latin typeface="+mj-ea"/>
                <a:ea typeface="+mj-ea"/>
              </a:rPr>
              <a:t>與同學即時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互動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9430" b="27982"/>
          <a:stretch/>
        </p:blipFill>
        <p:spPr>
          <a:xfrm>
            <a:off x="4074266" y="1777283"/>
            <a:ext cx="7709903" cy="4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000" b="1" dirty="0"/>
              <a:t>步驟九：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其他功能</a:t>
            </a:r>
            <a:endParaRPr lang="en-US" altLang="zh-TW" sz="4000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839" y="1678435"/>
            <a:ext cx="7946713" cy="440039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965839" y="137280"/>
            <a:ext cx="56877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</a:rPr>
              <a:t>評量區其他功能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  <a:sym typeface="Wingdings" panose="05000000000000000000" pitchFamily="2" charset="2"/>
              </a:rPr>
              <a:t>：</a:t>
            </a:r>
            <a:r>
              <a:rPr lang="en-US" altLang="zh-TW" sz="2800" b="1" dirty="0">
                <a:solidFill>
                  <a:srgbClr val="40BAD2"/>
                </a:solidFill>
                <a:latin typeface="+mj-ea"/>
                <a:sym typeface="Wingdings" panose="05000000000000000000" pitchFamily="2" charset="2"/>
              </a:rPr>
              <a:t>(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  <a:sym typeface="Wingdings" panose="05000000000000000000" pitchFamily="2" charset="2"/>
              </a:rPr>
              <a:t>不一定用到</a:t>
            </a:r>
            <a:r>
              <a:rPr lang="en-US" altLang="zh-TW" sz="2800" b="1" dirty="0">
                <a:solidFill>
                  <a:srgbClr val="40BAD2"/>
                </a:solidFill>
                <a:latin typeface="+mj-ea"/>
                <a:sym typeface="Wingdings" panose="05000000000000000000" pitchFamily="2" charset="2"/>
              </a:rPr>
              <a:t>)</a:t>
            </a:r>
            <a:endParaRPr lang="en-US" altLang="zh-TW" sz="2800" b="1" dirty="0">
              <a:solidFill>
                <a:srgbClr val="40BAD2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作業</a:t>
            </a:r>
            <a:r>
              <a:rPr lang="en-US" altLang="zh-TW" sz="2800" b="1" dirty="0">
                <a:solidFill>
                  <a:srgbClr val="40BAD2"/>
                </a:solidFill>
                <a:latin typeface="+mj-ea"/>
                <a:ea typeface="+mj-ea"/>
              </a:rPr>
              <a:t>/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報告、測驗</a:t>
            </a:r>
            <a:r>
              <a:rPr lang="en-US" altLang="zh-TW" sz="2800" b="1" dirty="0">
                <a:solidFill>
                  <a:srgbClr val="40BAD2"/>
                </a:solidFill>
                <a:latin typeface="+mj-ea"/>
                <a:ea typeface="+mj-ea"/>
              </a:rPr>
              <a:t>/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考試、問卷</a:t>
            </a:r>
            <a:r>
              <a:rPr lang="en-US" altLang="zh-TW" sz="2800" b="1" dirty="0">
                <a:solidFill>
                  <a:srgbClr val="40BAD2"/>
                </a:solidFill>
                <a:latin typeface="+mj-ea"/>
                <a:ea typeface="+mj-ea"/>
              </a:rPr>
              <a:t>/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投票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8453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/>
              <a:t>手機使用者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請注意</a:t>
            </a:r>
          </a:p>
        </p:txBody>
      </p:sp>
      <p:sp>
        <p:nvSpPr>
          <p:cNvPr id="4" name="矩形 3"/>
          <p:cNvSpPr/>
          <p:nvPr/>
        </p:nvSpPr>
        <p:spPr>
          <a:xfrm>
            <a:off x="3860629" y="642781"/>
            <a:ext cx="3531736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40BAD2"/>
                </a:solidFill>
                <a:latin typeface="+mj-ea"/>
                <a:ea typeface="+mj-ea"/>
              </a:rPr>
              <a:t>如果找不到，</a:t>
            </a:r>
            <a:endParaRPr lang="en-US" altLang="zh-TW" sz="3600" b="1" dirty="0">
              <a:solidFill>
                <a:srgbClr val="40BAD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40BAD2"/>
                </a:solidFill>
                <a:latin typeface="+mj-ea"/>
                <a:ea typeface="+mj-ea"/>
              </a:rPr>
              <a:t>手機版本右上角</a:t>
            </a:r>
            <a:endParaRPr lang="en-US" altLang="zh-TW" sz="3600" b="1" dirty="0">
              <a:solidFill>
                <a:srgbClr val="40BAD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40BAD2"/>
                </a:solidFill>
                <a:latin typeface="+mj-ea"/>
                <a:ea typeface="+mj-ea"/>
              </a:rPr>
              <a:t>三個點，勾選 </a:t>
            </a:r>
            <a:endParaRPr lang="en-US" altLang="zh-TW" sz="3600" b="1" dirty="0">
              <a:solidFill>
                <a:srgbClr val="40BAD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rgbClr val="40BAD2"/>
                </a:solidFill>
                <a:latin typeface="+mj-ea"/>
                <a:ea typeface="+mj-ea"/>
              </a:rPr>
              <a:t>“</a:t>
            </a:r>
            <a:r>
              <a:rPr lang="zh-TW" altLang="en-US" sz="3600" b="1" dirty="0">
                <a:solidFill>
                  <a:srgbClr val="40BAD2"/>
                </a:solidFill>
                <a:latin typeface="+mj-ea"/>
              </a:rPr>
              <a:t>電腦版網站</a:t>
            </a:r>
            <a:r>
              <a:rPr lang="en-US" altLang="zh-TW" sz="3600" b="1" dirty="0">
                <a:solidFill>
                  <a:srgbClr val="40BAD2"/>
                </a:solidFill>
                <a:latin typeface="+mj-ea"/>
                <a:ea typeface="+mj-ea"/>
              </a:rPr>
              <a:t>”</a:t>
            </a:r>
            <a:r>
              <a:rPr lang="zh-TW" altLang="en-US" sz="3600" b="1" dirty="0">
                <a:solidFill>
                  <a:srgbClr val="40BAD2"/>
                </a:solidFill>
                <a:latin typeface="+mj-ea"/>
                <a:ea typeface="+mj-ea"/>
              </a:rPr>
              <a:t> </a:t>
            </a:r>
            <a:endParaRPr lang="en-US" altLang="zh-TW" sz="3600" b="1" dirty="0">
              <a:solidFill>
                <a:srgbClr val="40BAD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40BAD2"/>
                </a:solidFill>
                <a:latin typeface="+mj-ea"/>
                <a:ea typeface="+mj-ea"/>
              </a:rPr>
              <a:t>也可以進行以下</a:t>
            </a:r>
            <a:endParaRPr lang="en-US" altLang="zh-TW" sz="3600" b="1" dirty="0">
              <a:solidFill>
                <a:srgbClr val="40BAD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40BAD2"/>
                </a:solidFill>
                <a:latin typeface="+mj-ea"/>
                <a:ea typeface="+mj-ea"/>
              </a:rPr>
              <a:t>所有步驟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"/>
          <a:stretch/>
        </p:blipFill>
        <p:spPr>
          <a:xfrm>
            <a:off x="7872289" y="182171"/>
            <a:ext cx="3429000" cy="64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5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/>
              <a:t>步驟一：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路徑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440" y="1533302"/>
            <a:ext cx="6181429" cy="512127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242440" y="227432"/>
            <a:ext cx="70711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登入僑光首頁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網頁最下方：校園焦點</a:t>
            </a:r>
            <a:r>
              <a:rPr lang="en-US" altLang="zh-TW" sz="2800" b="1" dirty="0">
                <a:solidFill>
                  <a:srgbClr val="40BAD2"/>
                </a:solidFill>
                <a:latin typeface="+mj-ea"/>
                <a:ea typeface="+mj-ea"/>
              </a:rPr>
              <a:t>-&gt;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僑光網路教學系統</a:t>
            </a:r>
          </a:p>
        </p:txBody>
      </p:sp>
      <p:sp>
        <p:nvSpPr>
          <p:cNvPr id="7" name="矩形 6"/>
          <p:cNvSpPr/>
          <p:nvPr/>
        </p:nvSpPr>
        <p:spPr>
          <a:xfrm>
            <a:off x="8781030" y="5494020"/>
            <a:ext cx="1284990" cy="33528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5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000" b="1" dirty="0"/>
              <a:t>步驟二：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平台與登入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242440" y="227432"/>
            <a:ext cx="3775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進入僑光網路教學平台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點選登入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40" y="1649610"/>
            <a:ext cx="6692260" cy="43368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832465" y="2095500"/>
            <a:ext cx="561465" cy="27552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24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000" b="1" dirty="0"/>
              <a:t>步驟三：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輸入帳密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761682" y="229539"/>
            <a:ext cx="8147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登入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請輸入帳密：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40BAD2"/>
                </a:solidFill>
                <a:latin typeface="+mj-ea"/>
                <a:ea typeface="+mj-ea"/>
              </a:rPr>
              <a:t>老師職編</a:t>
            </a:r>
            <a:r>
              <a:rPr lang="en-US" altLang="zh-TW" sz="2800" b="1" dirty="0" smtClean="0">
                <a:solidFill>
                  <a:srgbClr val="40BAD2"/>
                </a:solidFill>
                <a:latin typeface="+mj-ea"/>
                <a:ea typeface="+mj-ea"/>
              </a:rPr>
              <a:t>(A</a:t>
            </a:r>
            <a:r>
              <a:rPr lang="zh-TW" altLang="en-US" sz="2800" b="1" dirty="0" smtClean="0">
                <a:solidFill>
                  <a:srgbClr val="40BAD2"/>
                </a:solidFill>
                <a:latin typeface="+mj-ea"/>
                <a:ea typeface="+mj-ea"/>
              </a:rPr>
              <a:t>開頭</a:t>
            </a:r>
            <a:r>
              <a:rPr lang="en-US" altLang="zh-TW" sz="2800" b="1" dirty="0" smtClean="0">
                <a:solidFill>
                  <a:srgbClr val="40BAD2"/>
                </a:solidFill>
                <a:latin typeface="+mj-ea"/>
                <a:ea typeface="+mj-ea"/>
              </a:rPr>
              <a:t>)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、密碼</a:t>
            </a:r>
            <a:r>
              <a:rPr lang="en-US" altLang="zh-TW" sz="2800" b="1" dirty="0" smtClean="0">
                <a:solidFill>
                  <a:srgbClr val="40BAD2"/>
                </a:solidFill>
                <a:latin typeface="+mj-ea"/>
                <a:ea typeface="+mj-ea"/>
              </a:rPr>
              <a:t>(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教師與職員資訊</a:t>
            </a:r>
            <a:r>
              <a:rPr lang="zh-TW" altLang="en-US" sz="2800" b="1" dirty="0" smtClean="0">
                <a:solidFill>
                  <a:srgbClr val="40BAD2"/>
                </a:solidFill>
                <a:latin typeface="+mj-ea"/>
                <a:ea typeface="+mj-ea"/>
              </a:rPr>
              <a:t>系統密碼</a:t>
            </a:r>
            <a:r>
              <a:rPr lang="en-US" altLang="zh-TW" sz="2800" b="1" dirty="0" smtClean="0">
                <a:solidFill>
                  <a:srgbClr val="40BAD2"/>
                </a:solidFill>
                <a:latin typeface="+mj-ea"/>
                <a:ea typeface="+mj-ea"/>
              </a:rPr>
              <a:t>)</a:t>
            </a:r>
            <a:endParaRPr lang="zh-TW" altLang="en-US" sz="2800" b="1" dirty="0">
              <a:solidFill>
                <a:srgbClr val="40BAD2"/>
              </a:solidFill>
              <a:latin typeface="+mj-ea"/>
              <a:ea typeface="+mj-ea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073583" y="2523422"/>
            <a:ext cx="6918325" cy="3865755"/>
            <a:chOff x="4073583" y="2523422"/>
            <a:chExt cx="6918325" cy="386575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3583" y="2523422"/>
              <a:ext cx="6918325" cy="3865755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0265597" y="3048537"/>
              <a:ext cx="561465" cy="275522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60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000" b="1" dirty="0"/>
              <a:t>步驟四：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手機畫面</a:t>
            </a:r>
            <a:endParaRPr lang="en-US" altLang="zh-TW" sz="4000" b="1" dirty="0"/>
          </a:p>
          <a:p>
            <a:pPr>
              <a:lnSpc>
                <a:spcPct val="150000"/>
              </a:lnSpc>
            </a:pPr>
            <a:r>
              <a:rPr lang="zh-TW" altLang="en-US" sz="4000" b="1" dirty="0"/>
              <a:t>進入教室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623218" y="748744"/>
            <a:ext cx="48950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手機進入平台後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右方三條線點開 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在</a:t>
            </a:r>
            <a:r>
              <a:rPr lang="en-US" altLang="zh-TW" sz="2800" b="1" dirty="0">
                <a:solidFill>
                  <a:srgbClr val="40BAD2"/>
                </a:solidFill>
                <a:latin typeface="+mj-ea"/>
                <a:ea typeface="+mj-ea"/>
              </a:rPr>
              <a:t>/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</a:rPr>
              <a:t>我的課程</a:t>
            </a:r>
            <a:r>
              <a:rPr lang="en-US" altLang="zh-TW" sz="2800" b="1" dirty="0">
                <a:solidFill>
                  <a:srgbClr val="40BAD2"/>
                </a:solidFill>
                <a:latin typeface="+mj-ea"/>
              </a:rPr>
              <a:t>/</a:t>
            </a: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可看到所有課程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8608453" y="347727"/>
            <a:ext cx="3429000" cy="6104587"/>
            <a:chOff x="8518301" y="321970"/>
            <a:chExt cx="3429000" cy="6104587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9" b="7418"/>
            <a:stretch/>
          </p:blipFill>
          <p:spPr>
            <a:xfrm>
              <a:off x="8518301" y="321970"/>
              <a:ext cx="3429000" cy="610458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518302" y="3902299"/>
              <a:ext cx="1437068" cy="38636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508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000" b="1" dirty="0"/>
              <a:t>步驟五：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桌機畫面</a:t>
            </a:r>
            <a:endParaRPr lang="en-US" altLang="zh-TW" sz="4000" b="1" dirty="0"/>
          </a:p>
          <a:p>
            <a:pPr>
              <a:lnSpc>
                <a:spcPct val="150000"/>
              </a:lnSpc>
            </a:pPr>
            <a:r>
              <a:rPr lang="zh-TW" altLang="en-US" sz="4000" b="1" dirty="0"/>
              <a:t>進入教室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242440" y="227432"/>
            <a:ext cx="59298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進入平台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左上方可以看到本學期所有課程清單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t="9670" b="11596"/>
          <a:stretch/>
        </p:blipFill>
        <p:spPr>
          <a:xfrm>
            <a:off x="4242440" y="1690902"/>
            <a:ext cx="7375380" cy="464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000" b="1" dirty="0"/>
              <a:t>步驟六：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上課方式一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40" y="1745427"/>
            <a:ext cx="7129194" cy="427081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42440" y="227432"/>
            <a:ext cx="6378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</a:rPr>
              <a:t>學習互動區功能一：</a:t>
            </a:r>
            <a:endParaRPr lang="en-US" altLang="zh-TW" sz="2800" b="1" dirty="0">
              <a:solidFill>
                <a:srgbClr val="40BAD2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開始上課中 可以看到上課簡報或是影片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3950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05319" y="12762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000" b="1" dirty="0"/>
              <a:t>步驟七：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/>
              <a:t>上課方式二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946226" y="253190"/>
            <a:ext cx="73661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</a:rPr>
              <a:t>學習互動區功能二：</a:t>
            </a:r>
            <a:endParaRPr lang="en-US" altLang="zh-TW" sz="2800" b="1" dirty="0">
              <a:solidFill>
                <a:srgbClr val="40BAD2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40BAD2"/>
                </a:solidFill>
                <a:latin typeface="+mj-ea"/>
                <a:ea typeface="+mj-ea"/>
              </a:rPr>
              <a:t>課程公告板：老師可以告訴同學本週上課進度</a:t>
            </a:r>
            <a:endParaRPr lang="en-US" altLang="zh-TW" sz="2800" b="1" dirty="0">
              <a:solidFill>
                <a:srgbClr val="40BAD2"/>
              </a:solidFill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11" y="2086376"/>
            <a:ext cx="8092989" cy="40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09180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框架</Template>
  <TotalTime>76</TotalTime>
  <Words>212</Words>
  <Application>Microsoft Office PowerPoint</Application>
  <PresentationFormat>自訂</PresentationFormat>
  <Paragraphs>39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框架</vt:lpstr>
      <vt:lpstr>僑光網路教學系統 操作步驟</vt:lpstr>
      <vt:lpstr>手機使用者 請注意</vt:lpstr>
      <vt:lpstr>步驟一： 路徑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僑光數位學習平台 操作步驟</dc:title>
  <dc:creator>user</dc:creator>
  <cp:lastModifiedBy>User</cp:lastModifiedBy>
  <cp:revision>15</cp:revision>
  <dcterms:created xsi:type="dcterms:W3CDTF">2021-05-17T01:28:02Z</dcterms:created>
  <dcterms:modified xsi:type="dcterms:W3CDTF">2021-05-18T02:27:27Z</dcterms:modified>
</cp:coreProperties>
</file>